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F85"/>
    <a:srgbClr val="A22E9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1400" b="1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400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ОБРАЩЕНИЙ</a:t>
            </a:r>
            <a:endParaRPr lang="ru-RU" sz="1400" b="1" dirty="0">
              <a:solidFill>
                <a:srgbClr val="275F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6.0192612301906229E-2"/>
          <c:y val="0.1716685423949418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731080489938782E-2"/>
          <c:y val="0.37011263325382632"/>
          <c:w val="0.71525390055409754"/>
          <c:h val="0.49476149393547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обращений граждан</c:v>
                </c:pt>
              </c:strCache>
            </c:strRef>
          </c:tx>
          <c:spPr>
            <a:solidFill>
              <a:srgbClr val="275F8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7.2698757012773195E-3"/>
                  <c:y val="-0.2314865619244077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029635062695557E-3"/>
                  <c:y val="-0.254255017448750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014037246060937E-7"/>
                  <c:y val="-0.164357381463426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547827308265516E-3"/>
                  <c:y val="-0.1261611852612536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775864355995286E-3"/>
                  <c:y val="-0.1395413471211800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rgbClr val="275F85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3 квартал 2020 г.</c:v>
                </c:pt>
                <c:pt idx="1">
                  <c:v>3 квартал 2021 г.</c:v>
                </c:pt>
                <c:pt idx="2">
                  <c:v>3 квартал 2022 г.</c:v>
                </c:pt>
                <c:pt idx="3">
                  <c:v>3 квартал 2023 г.</c:v>
                </c:pt>
                <c:pt idx="4">
                  <c:v>3 квартал 2024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</c:v>
                </c:pt>
                <c:pt idx="1">
                  <c:v>25</c:v>
                </c:pt>
                <c:pt idx="2">
                  <c:v>14</c:v>
                </c:pt>
                <c:pt idx="3">
                  <c:v>11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100352"/>
        <c:axId val="77896448"/>
      </c:barChart>
      <c:catAx>
        <c:axId val="9610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77896448"/>
        <c:crosses val="autoZero"/>
        <c:auto val="1"/>
        <c:lblAlgn val="ctr"/>
        <c:lblOffset val="100"/>
        <c:noMultiLvlLbl val="0"/>
      </c:catAx>
      <c:valAx>
        <c:axId val="77896448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one"/>
        <c:crossAx val="961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433272605986246"/>
          <c:y val="6.0477881886853151E-2"/>
          <c:w val="0.36563219547201309"/>
          <c:h val="0.8582629441007263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Тематики вопросов обращений граждан, поступивших в Кировстат за 4 квартал 2023 г. </c:v>
                </c:pt>
              </c:strCache>
            </c:strRef>
          </c:tx>
          <c:dPt>
            <c:idx val="0"/>
            <c:bubble3D val="0"/>
            <c:spPr>
              <a:solidFill>
                <a:srgbClr val="275F85"/>
              </a:solidFill>
            </c:spPr>
          </c:dPt>
          <c:dPt>
            <c:idx val="1"/>
            <c:bubble3D val="0"/>
            <c:spPr>
              <a:solidFill>
                <a:srgbClr val="A22E9C"/>
              </a:solidFill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5.6777137244134836E-2"/>
                  <c:y val="-0.17780635711981896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rgbClr val="275F85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911971778633951E-4"/>
                  <c:y val="5.9097581099942093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rgbClr val="A22E9C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1546971347463181E-3"/>
                  <c:y val="-2.9548790549971046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5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366018390672438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4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1185105081768876E-2"/>
                  <c:y val="6.8573552494618828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5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Официальная статистическая информация</c:v>
                </c:pt>
                <c:pt idx="1">
                  <c:v>Архивные данные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F58A9-CF58-4EAC-BBA1-95CA531BF3FD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EE169-7A8F-4041-A51C-F9B3AA82EF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0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63116-A34B-4D86-9007-68025D0126E1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50984-F035-41EC-B227-2D26F07FD8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4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50984-F035-41EC-B227-2D26F07FD85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4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50984-F035-41EC-B227-2D26F07FD85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48707" y="238274"/>
            <a:ext cx="557123" cy="5764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1" y="4783455"/>
            <a:ext cx="210312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07935" eaLnBrk="1" hangingPunct="1">
        <a:defRPr>
          <a:latin typeface="+mn-lt"/>
          <a:ea typeface="+mn-ea"/>
          <a:cs typeface="+mn-cs"/>
        </a:defRPr>
      </a:lvl2pPr>
      <a:lvl3pPr marL="415869" eaLnBrk="1" hangingPunct="1">
        <a:defRPr>
          <a:latin typeface="+mn-lt"/>
          <a:ea typeface="+mn-ea"/>
          <a:cs typeface="+mn-cs"/>
        </a:defRPr>
      </a:lvl3pPr>
      <a:lvl4pPr marL="623804" eaLnBrk="1" hangingPunct="1">
        <a:defRPr>
          <a:latin typeface="+mn-lt"/>
          <a:ea typeface="+mn-ea"/>
          <a:cs typeface="+mn-cs"/>
        </a:defRPr>
      </a:lvl4pPr>
      <a:lvl5pPr marL="831738" eaLnBrk="1" hangingPunct="1">
        <a:defRPr>
          <a:latin typeface="+mn-lt"/>
          <a:ea typeface="+mn-ea"/>
          <a:cs typeface="+mn-cs"/>
        </a:defRPr>
      </a:lvl5pPr>
      <a:lvl6pPr marL="1039673" eaLnBrk="1" hangingPunct="1">
        <a:defRPr>
          <a:latin typeface="+mn-lt"/>
          <a:ea typeface="+mn-ea"/>
          <a:cs typeface="+mn-cs"/>
        </a:defRPr>
      </a:lvl6pPr>
      <a:lvl7pPr marL="1247607" eaLnBrk="1" hangingPunct="1">
        <a:defRPr>
          <a:latin typeface="+mn-lt"/>
          <a:ea typeface="+mn-ea"/>
          <a:cs typeface="+mn-cs"/>
        </a:defRPr>
      </a:lvl7pPr>
      <a:lvl8pPr marL="1455542" eaLnBrk="1" hangingPunct="1">
        <a:defRPr>
          <a:latin typeface="+mn-lt"/>
          <a:ea typeface="+mn-ea"/>
          <a:cs typeface="+mn-cs"/>
        </a:defRPr>
      </a:lvl8pPr>
      <a:lvl9pPr marL="166347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07935" eaLnBrk="1" hangingPunct="1">
        <a:defRPr>
          <a:latin typeface="+mn-lt"/>
          <a:ea typeface="+mn-ea"/>
          <a:cs typeface="+mn-cs"/>
        </a:defRPr>
      </a:lvl2pPr>
      <a:lvl3pPr marL="415869" eaLnBrk="1" hangingPunct="1">
        <a:defRPr>
          <a:latin typeface="+mn-lt"/>
          <a:ea typeface="+mn-ea"/>
          <a:cs typeface="+mn-cs"/>
        </a:defRPr>
      </a:lvl3pPr>
      <a:lvl4pPr marL="623804" eaLnBrk="1" hangingPunct="1">
        <a:defRPr>
          <a:latin typeface="+mn-lt"/>
          <a:ea typeface="+mn-ea"/>
          <a:cs typeface="+mn-cs"/>
        </a:defRPr>
      </a:lvl4pPr>
      <a:lvl5pPr marL="831738" eaLnBrk="1" hangingPunct="1">
        <a:defRPr>
          <a:latin typeface="+mn-lt"/>
          <a:ea typeface="+mn-ea"/>
          <a:cs typeface="+mn-cs"/>
        </a:defRPr>
      </a:lvl5pPr>
      <a:lvl6pPr marL="1039673" eaLnBrk="1" hangingPunct="1">
        <a:defRPr>
          <a:latin typeface="+mn-lt"/>
          <a:ea typeface="+mn-ea"/>
          <a:cs typeface="+mn-cs"/>
        </a:defRPr>
      </a:lvl6pPr>
      <a:lvl7pPr marL="1247607" eaLnBrk="1" hangingPunct="1">
        <a:defRPr>
          <a:latin typeface="+mn-lt"/>
          <a:ea typeface="+mn-ea"/>
          <a:cs typeface="+mn-cs"/>
        </a:defRPr>
      </a:lvl7pPr>
      <a:lvl8pPr marL="1455542" eaLnBrk="1" hangingPunct="1">
        <a:defRPr>
          <a:latin typeface="+mn-lt"/>
          <a:ea typeface="+mn-ea"/>
          <a:cs typeface="+mn-cs"/>
        </a:defRPr>
      </a:lvl8pPr>
      <a:lvl9pPr marL="166347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76"/>
          <a:stretch/>
        </p:blipFill>
        <p:spPr>
          <a:xfrm>
            <a:off x="776536" y="928598"/>
            <a:ext cx="7560840" cy="42149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9200" y="195486"/>
            <a:ext cx="8388424" cy="1477328"/>
          </a:xfrm>
          <a:prstGeom prst="rect">
            <a:avLst/>
          </a:prstGeom>
          <a:solidFill>
            <a:srgbClr val="FFFFFF">
              <a:alpha val="47059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результатах работы </a:t>
            </a:r>
            <a:b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рассмотрению обращений граждан, </a:t>
            </a:r>
          </a:p>
          <a:p>
            <a:pPr algn="ctr"/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направленных в Территориальный орган Федеральной службы государственной статистики по Кировской области (Кировстат) </a:t>
            </a:r>
            <a:b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3 квартале 2024 года</a:t>
            </a:r>
            <a:endParaRPr lang="ru-RU" b="1" dirty="0">
              <a:solidFill>
                <a:srgbClr val="275F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2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539551" y="1563638"/>
            <a:ext cx="4101261" cy="11521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830301065"/>
              </p:ext>
            </p:extLst>
          </p:nvPr>
        </p:nvGraphicFramePr>
        <p:xfrm>
          <a:off x="4899620" y="978725"/>
          <a:ext cx="5126360" cy="334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957" y="339502"/>
            <a:ext cx="4342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ОБЩАЯ СТАТИСТИКА </a:t>
            </a:r>
          </a:p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ОБРАЩЕНИЙ ГРАЖДАН</a:t>
            </a:r>
            <a:endParaRPr lang="ru-RU" sz="2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779662"/>
            <a:ext cx="867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13</a:t>
            </a:r>
            <a:endParaRPr lang="ru-RU" sz="40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6423" y="1854119"/>
            <a:ext cx="27347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поступило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1240" y="3055460"/>
            <a:ext cx="3301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чем 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3055460"/>
            <a:ext cx="1042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400" dirty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15,4%</a:t>
            </a:r>
            <a:endParaRPr lang="ru-RU" sz="1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0800000" flipV="1">
            <a:off x="594072" y="3106424"/>
            <a:ext cx="238146" cy="153888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3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3625889"/>
            <a:ext cx="2997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меньше, чем в 3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 г.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3651870"/>
            <a:ext cx="1042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400" dirty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59,1%</a:t>
            </a:r>
            <a:endParaRPr lang="ru-RU" sz="1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flipV="1">
            <a:off x="594072" y="3702834"/>
            <a:ext cx="238146" cy="153888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8026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  <a:cs typeface="Iskoola Pota" panose="020B0502040204020203" pitchFamily="34" charset="0"/>
              </a:rPr>
              <a:t>РАСПРЕДЕЛЕНИЕ ОБРАЩЕНИЙ</a:t>
            </a:r>
            <a:endParaRPr lang="ru-RU" sz="2400" dirty="0">
              <a:solidFill>
                <a:srgbClr val="275F85"/>
              </a:solidFill>
              <a:latin typeface="Arial Black" panose="020B0A0402010202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149592"/>
            <a:ext cx="3600400" cy="15661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149592"/>
            <a:ext cx="3600400" cy="15661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2985796"/>
            <a:ext cx="3600400" cy="1314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2985796"/>
            <a:ext cx="3600400" cy="1314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7584" y="1239602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виду доставки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1239602"/>
            <a:ext cx="3165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виду </a:t>
            </a:r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обращения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3025284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месяцам квартала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0032" y="3025284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источнику поступления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76140"/>
              </p:ext>
            </p:extLst>
          </p:nvPr>
        </p:nvGraphicFramePr>
        <p:xfrm>
          <a:off x="827584" y="1582482"/>
          <a:ext cx="3343597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Почта России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2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Официальный сайт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2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Официальный электронный адрес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5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Другой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4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44742"/>
              </p:ext>
            </p:extLst>
          </p:nvPr>
        </p:nvGraphicFramePr>
        <p:xfrm>
          <a:off x="4900811" y="1635646"/>
          <a:ext cx="3343597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Заявление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2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Запрос статистической информации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pPr marL="0" eaLnBrk="1" hangingPunct="1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Жалобы 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0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446998"/>
              </p:ext>
            </p:extLst>
          </p:nvPr>
        </p:nvGraphicFramePr>
        <p:xfrm>
          <a:off x="827584" y="3332966"/>
          <a:ext cx="3343597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2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8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3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49448"/>
              </p:ext>
            </p:extLst>
          </p:nvPr>
        </p:nvGraphicFramePr>
        <p:xfrm>
          <a:off x="4916425" y="3435846"/>
          <a:ext cx="3343597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Непосредственно от граждан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3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843748"/>
              </p:ext>
            </p:extLst>
          </p:nvPr>
        </p:nvGraphicFramePr>
        <p:xfrm>
          <a:off x="4916425" y="3737590"/>
          <a:ext cx="3343597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Органы исполнительной власти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2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3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382983"/>
            <a:ext cx="5112568" cy="709047"/>
          </a:xfrm>
        </p:spPr>
        <p:txBody>
          <a:bodyPr>
            <a:noAutofit/>
          </a:bodyPr>
          <a:lstStyle/>
          <a:p>
            <a:pPr algn="l"/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Систематизация вопросов, содержащихся в обращениях, осуществлялась на основе типового общероссийского тематического классификатора обращений граждан Российской Федерации, иностранных граждан, </a:t>
            </a:r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 </a:t>
            </a: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гражданства, объединений граждан, в том числе юридических лиц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6810" y="266107"/>
            <a:ext cx="6801494" cy="702078"/>
          </a:xfrm>
        </p:spPr>
        <p:txBody>
          <a:bodyPr>
            <a:noAutofit/>
          </a:bodyPr>
          <a:lstStyle/>
          <a:p>
            <a:pPr algn="l" rtl="0">
              <a:spcBef>
                <a:spcPct val="20000"/>
              </a:spcBef>
            </a:pPr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ТЕМАТИКА ОБРАЩЕНИЙ</a:t>
            </a:r>
            <a:endParaRPr lang="ru-RU" sz="2400" kern="12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5497710"/>
              </p:ext>
            </p:extLst>
          </p:nvPr>
        </p:nvGraphicFramePr>
        <p:xfrm>
          <a:off x="506810" y="789553"/>
          <a:ext cx="8071048" cy="343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3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3779912" y="1601131"/>
            <a:ext cx="936104" cy="610579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13360" y="1203598"/>
            <a:ext cx="3187032" cy="14401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816" y="1144080"/>
            <a:ext cx="2880072" cy="149967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816" y="2873821"/>
            <a:ext cx="3847361" cy="1231106"/>
          </a:xfr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 обращения были рассмотрены в срок , </a:t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установленный законодательством </a:t>
            </a:r>
            <a:r>
              <a:rPr lang="ru-RU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Российской </a:t>
            </a:r>
            <a:r>
              <a:rPr lang="en-US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Федерации.</a:t>
            </a: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Жалоб и замечаний не поступало.</a:t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200" kern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kern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ru-RU" sz="1200" kern="1200" dirty="0">
              <a:solidFill>
                <a:srgbClr val="275F8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"/>
          </p:nvPr>
        </p:nvSpPr>
        <p:spPr>
          <a:xfrm>
            <a:off x="412278" y="195486"/>
            <a:ext cx="8480202" cy="1296144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ОЦЕНКА РЕЗУЛЬТАТА </a:t>
            </a:r>
            <a:b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</a:br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РАССМОТРЕНИЯ ОБРАЩЕНИЙ</a:t>
            </a:r>
            <a:endParaRPr lang="ru-RU" sz="2400" kern="12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8703" y="1203598"/>
            <a:ext cx="867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15</a:t>
            </a:r>
            <a:endParaRPr lang="ru-RU" sz="40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3110" y="1779662"/>
            <a:ext cx="191873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рассмотрено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120359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4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0773" y="1275606"/>
            <a:ext cx="1156535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разъяснено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3597" y="217934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11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3941" y="2072049"/>
            <a:ext cx="1944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предоставлена </a:t>
            </a:r>
          </a:p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Государственная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0032" y="285978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Ответы гражданам направлены </a:t>
            </a:r>
            <a: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за </a:t>
            </a:r>
            <a:r>
              <a:rPr lang="ru-RU" sz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подписью: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937484"/>
              </p:ext>
            </p:extLst>
          </p:nvPr>
        </p:nvGraphicFramePr>
        <p:xfrm>
          <a:off x="4860033" y="3321447"/>
          <a:ext cx="3240359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873"/>
                <a:gridCol w="344486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Руководителя Кировстата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3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Заместителей руководителя Кировстата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" name="Заголовок 1"/>
          <p:cNvSpPr txBox="1">
            <a:spLocks/>
          </p:cNvSpPr>
          <p:nvPr/>
        </p:nvSpPr>
        <p:spPr>
          <a:xfrm>
            <a:off x="3902635" y="1787206"/>
            <a:ext cx="6011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 eaLnBrk="1" hangingPunct="1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них: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3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3816" y="3935445"/>
            <a:ext cx="2880072" cy="9350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292080" y="1649019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3941" y="1719267"/>
            <a:ext cx="2280603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направлено по компетенции 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816" y="4388719"/>
            <a:ext cx="2880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обращения перешло рассмотрением 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3 квартал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7704" y="4005273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5987008" cy="861774"/>
          </a:xfrm>
        </p:spPr>
        <p:txBody>
          <a:bodyPr/>
          <a:lstStyle/>
          <a:p>
            <a:r>
              <a:rPr lang="ru-RU" sz="2800" kern="1200" dirty="0" smtClean="0">
                <a:solidFill>
                  <a:srgbClr val="275F85"/>
                </a:solidFill>
                <a:latin typeface="Arial Black" panose="020B0A04020102020204" pitchFamily="34" charset="0"/>
                <a:ea typeface="+mn-ea"/>
                <a:cs typeface="+mn-cs"/>
              </a:rPr>
              <a:t>ЛИЧНЫЙ ПРИЕМ ГРАЖДАН</a:t>
            </a:r>
            <a:endParaRPr lang="ru-RU" sz="2800" kern="1200" dirty="0">
              <a:solidFill>
                <a:srgbClr val="275F85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395536" y="1995686"/>
            <a:ext cx="4176464" cy="1491488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3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2024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руководителем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Кировстата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существлен личный прием 5 граждан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Фото Бизнесмен, работающий над чтением документов, графа финансовой для успеха работ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138" y="1347614"/>
            <a:ext cx="3988111" cy="26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3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1460</TotalTime>
  <Words>249</Words>
  <Application>Microsoft Office PowerPoint</Application>
  <PresentationFormat>Экран (16:9)</PresentationFormat>
  <Paragraphs>84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</vt:lpstr>
      <vt:lpstr>Презентация PowerPoint</vt:lpstr>
      <vt:lpstr>Презентация PowerPoint</vt:lpstr>
      <vt:lpstr>РАСПРЕДЕЛЕНИЕ ОБРАЩЕНИЙ</vt:lpstr>
      <vt:lpstr>Систематизация вопросов, содержащихся в обращениях, осуществлялась на основе типового общероссийского тематического классификатора обращений граждан Российской Федерации, иностранных граждан, лиц без гражданства, объединений граждан, в том числе юридических лиц</vt:lpstr>
      <vt:lpstr>Все обращения были рассмотрены в срок ,  установленный законодательством Российской  Федерации. Жалоб и замечаний не поступало.  </vt:lpstr>
      <vt:lpstr>ЛИЧНЫЙ ПРИЕМ ГРАЖДАН</vt:lpstr>
    </vt:vector>
  </TitlesOfParts>
  <Company>РОССТАТ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Мокеева Наталья Владимировна</dc:creator>
  <cp:lastModifiedBy>Волкова Наталья Александровна</cp:lastModifiedBy>
  <cp:revision>81</cp:revision>
  <dcterms:created xsi:type="dcterms:W3CDTF">2024-03-11T08:10:06Z</dcterms:created>
  <dcterms:modified xsi:type="dcterms:W3CDTF">2024-10-02T12:24:43Z</dcterms:modified>
</cp:coreProperties>
</file>